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  <p:sldMasterId id="2147483834" r:id="rId2"/>
  </p:sldMasterIdLst>
  <p:notesMasterIdLst>
    <p:notesMasterId r:id="rId11"/>
  </p:notesMasterIdLst>
  <p:handoutMasterIdLst>
    <p:handoutMasterId r:id="rId12"/>
  </p:handoutMasterIdLst>
  <p:sldIdLst>
    <p:sldId id="342" r:id="rId3"/>
    <p:sldId id="346" r:id="rId4"/>
    <p:sldId id="368" r:id="rId5"/>
    <p:sldId id="347" r:id="rId6"/>
    <p:sldId id="348" r:id="rId7"/>
    <p:sldId id="349" r:id="rId8"/>
    <p:sldId id="350" r:id="rId9"/>
    <p:sldId id="369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800"/>
    <a:srgbClr val="FFCC99"/>
    <a:srgbClr val="FFE8C5"/>
    <a:srgbClr val="FFCC00"/>
    <a:srgbClr val="FFD765"/>
    <a:srgbClr val="FFE7B7"/>
    <a:srgbClr val="FFBC9B"/>
    <a:srgbClr val="FFFF00"/>
    <a:srgbClr val="FFBA7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 autoAdjust="0"/>
    <p:restoredTop sz="94702" autoAdjust="0"/>
  </p:normalViewPr>
  <p:slideViewPr>
    <p:cSldViewPr>
      <p:cViewPr varScale="1">
        <p:scale>
          <a:sx n="83" d="100"/>
          <a:sy n="83" d="100"/>
        </p:scale>
        <p:origin x="1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EA02878F-13E0-498C-84C2-30CC1FDA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49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B7F47823-8C49-456F-9AF0-83C2B59C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176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1219B4DB-4538-48DB-94C0-49EB20F86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DFFF310D-4E85-4869-B234-8AC3124F6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7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AFA71473-EA9C-41A4-A698-D5A8D857F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CCA50A9-4947-4384-A624-FEFC1961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C64ED23-1A4C-445E-A4FB-DEB1A6C98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7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art-portal.tilda.ws/page2099798.html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ulture.ru/storage/images/2c8b2828a1f29786d629eca20e54845a/97beef6a8cbfa94a85ccc6e5bb37c6de.jpg" TargetMode="External"/><Relationship Id="rId5" Type="http://schemas.openxmlformats.org/officeDocument/2006/relationships/hyperlink" Target="http://nearyou.ru/kiprensk/27liza.html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pushkin.niv.ru/pushkin/mesta/stavropol.htm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5510" y="1052736"/>
            <a:ext cx="8072980" cy="646331"/>
          </a:xfrm>
          <a:prstGeom prst="rect">
            <a:avLst/>
          </a:prstGeom>
          <a:noFill/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hu-HU" sz="4400" b="1" dirty="0" smtClean="0">
                <a:ln w="180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miter lim="800000"/>
                </a:ln>
                <a:solidFill>
                  <a:srgbClr val="7627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/>
              </a:rPr>
              <a:t>A nemzeti irodalom megteremtése.</a:t>
            </a:r>
            <a:br>
              <a:rPr lang="hu-HU" sz="4400" b="1" dirty="0" smtClean="0">
                <a:ln w="180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miter lim="800000"/>
                </a:ln>
                <a:solidFill>
                  <a:srgbClr val="7627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/>
              </a:rPr>
            </a:br>
            <a:r>
              <a:rPr lang="hu-HU" sz="4400" b="1" dirty="0" smtClean="0">
                <a:ln w="18000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miter lim="800000"/>
                </a:ln>
                <a:solidFill>
                  <a:srgbClr val="7627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/>
              </a:rPr>
              <a:t>2.</a:t>
            </a:r>
            <a:endParaRPr lang="en-US" sz="4400" b="1" dirty="0">
              <a:ln w="18000">
                <a:solidFill>
                  <a:srgbClr val="000000">
                    <a:lumMod val="65000"/>
                    <a:lumOff val="35000"/>
                  </a:srgbClr>
                </a:solidFill>
                <a:prstDash val="solid"/>
                <a:miter lim="800000"/>
              </a:ln>
              <a:solidFill>
                <a:srgbClr val="7627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16950" cy="1412776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rgbClr val="4D4D4D"/>
                </a:solidFill>
              </a:rPr>
              <a:t>III. Az irodalmi nyelv normarendszerének kialakulása</a:t>
            </a:r>
            <a:br>
              <a:rPr lang="hu-HU" sz="3200" b="1" dirty="0" smtClean="0">
                <a:solidFill>
                  <a:srgbClr val="4D4D4D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Нормализация литературного языка</a:t>
            </a:r>
            <a:endParaRPr lang="en-US" sz="3200" b="1" dirty="0" smtClean="0">
              <a:solidFill>
                <a:schemeClr val="accent2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534152" cy="4751809"/>
          </a:xfrm>
        </p:spPr>
        <p:txBody>
          <a:bodyPr/>
          <a:lstStyle/>
          <a:p>
            <a:pPr marL="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400" dirty="0" smtClean="0"/>
              <a:t>Előzmények:</a:t>
            </a:r>
            <a:endParaRPr lang="ru-RU" sz="2400" dirty="0" smtClean="0"/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a középkori diglosszia („kétnyelvűség”),</a:t>
            </a:r>
            <a:endParaRPr lang="en-US" sz="2000" dirty="0" smtClean="0"/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17. sz. második felének nyelvi válsága (a világi stílusok előretörése,</a:t>
            </a:r>
            <a:br>
              <a:rPr lang="hu-HU" sz="2000" dirty="0" smtClean="0"/>
            </a:br>
            <a:r>
              <a:rPr lang="hu-HU" sz="2000" dirty="0" smtClean="0"/>
              <a:t>     a latin és a lengyel nyelvek hatása, az óhitűek népi nyelvi gyakorlata,</a:t>
            </a:r>
            <a:br>
              <a:rPr lang="hu-HU" sz="2000" dirty="0" smtClean="0"/>
            </a:br>
            <a:r>
              <a:rPr lang="hu-HU" sz="2000" dirty="0" smtClean="0"/>
              <a:t>     a hétköznapi élet változása, a művelt réteg szélesedése)</a:t>
            </a:r>
          </a:p>
          <a:p>
            <a:pPr marL="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a 18. sz. első felének nyelvi bizonytalansága:</a:t>
            </a:r>
          </a:p>
          <a:p>
            <a:pPr marL="893763" eaLnBrk="1" hangingPunct="1"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–"/>
              <a:defRPr/>
            </a:pPr>
            <a:r>
              <a:rPr lang="hu-HU" sz="2000" dirty="0" smtClean="0"/>
              <a:t>az egyházi kultúra és nyelvének háttérbe szorítása,</a:t>
            </a:r>
          </a:p>
          <a:p>
            <a:pPr marL="893763" eaLnBrk="1" hangingPunct="1"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–"/>
              <a:defRPr/>
            </a:pPr>
            <a:r>
              <a:rPr lang="hu-HU" sz="2000" dirty="0" smtClean="0"/>
              <a:t>a hivatalos nyelv irodalmi normaként próbál működni,</a:t>
            </a:r>
          </a:p>
          <a:p>
            <a:pPr marL="893763" eaLnBrk="1" hangingPunct="1">
              <a:spcBef>
                <a:spcPts val="0"/>
              </a:spcBef>
              <a:spcAft>
                <a:spcPts val="0"/>
              </a:spcAft>
              <a:buFont typeface="Georgia" panose="02040502050405020303" pitchFamily="18" charset="0"/>
              <a:buChar char="–"/>
              <a:defRPr/>
            </a:pPr>
            <a:r>
              <a:rPr lang="hu-HU" sz="2000" dirty="0" smtClean="0"/>
              <a:t>a fonetikai, morfológiai és szintaktikai normák hiánya,</a:t>
            </a:r>
          </a:p>
          <a:p>
            <a:pPr marL="893763" eaLnBrk="1" hangingPunct="1">
              <a:spcBef>
                <a:spcPts val="0"/>
              </a:spcBef>
              <a:spcAft>
                <a:spcPts val="600"/>
              </a:spcAft>
              <a:buFont typeface="Georgia" panose="02040502050405020303" pitchFamily="18" charset="0"/>
              <a:buChar char="–"/>
              <a:defRPr/>
            </a:pPr>
            <a:r>
              <a:rPr lang="hu-HU" sz="2000" dirty="0" smtClean="0"/>
              <a:t>idegen lexika intenzív átvétele.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dirty="0" smtClean="0"/>
              <a:t>Trediakovszkij nyelvi kísérlete: </a:t>
            </a:r>
            <a:r>
              <a:rPr lang="en-US" sz="2000" dirty="0"/>
              <a:t>Paul Tallemant </a:t>
            </a:r>
            <a:r>
              <a:rPr lang="fr-FR" sz="2000" i="1" dirty="0"/>
              <a:t>Voyage de l'isle d'amour</a:t>
            </a:r>
            <a:r>
              <a:rPr lang="fr-FR" sz="2000" dirty="0"/>
              <a:t> (1663</a:t>
            </a:r>
            <a:r>
              <a:rPr lang="fr-FR" sz="2000" dirty="0" smtClean="0"/>
              <a:t>)</a:t>
            </a:r>
            <a:r>
              <a:rPr lang="hu-HU" sz="2000" dirty="0" smtClean="0"/>
              <a:t> regényének verses fordítása – </a:t>
            </a:r>
            <a:r>
              <a:rPr lang="ru-RU" sz="2000" i="1" dirty="0" smtClean="0"/>
              <a:t>Езда </a:t>
            </a:r>
            <a:r>
              <a:rPr lang="ru-RU" sz="2000" i="1" dirty="0"/>
              <a:t>в остров </a:t>
            </a:r>
            <a:r>
              <a:rPr lang="ru-RU" sz="2000" i="1" dirty="0" smtClean="0"/>
              <a:t>любви </a:t>
            </a:r>
            <a:r>
              <a:rPr lang="hu-HU" sz="2000" dirty="0" smtClean="0"/>
              <a:t>(</a:t>
            </a:r>
            <a:r>
              <a:rPr lang="ru-RU" sz="2000" dirty="0" smtClean="0"/>
              <a:t>1730</a:t>
            </a:r>
            <a:r>
              <a:rPr lang="hu-HU" sz="2000" dirty="0" smtClean="0"/>
              <a:t>,</a:t>
            </a:r>
            <a:br>
              <a:rPr lang="hu-HU" sz="2000" dirty="0" smtClean="0"/>
            </a:br>
            <a:r>
              <a:rPr lang="hu-HU" sz="2000" dirty="0" smtClean="0"/>
              <a:t>				         </a:t>
            </a:r>
            <a:r>
              <a:rPr lang="hu-HU" sz="2000" i="1" dirty="0" smtClean="0"/>
              <a:t>Utazás a szerelem szigetére</a:t>
            </a:r>
            <a:r>
              <a:rPr lang="ru-RU" sz="2000" dirty="0" smtClean="0"/>
              <a:t>)</a:t>
            </a:r>
            <a:endParaRPr lang="hu-HU" sz="2000" dirty="0" smtClean="0"/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hu-HU" sz="2000" dirty="0" smtClean="0"/>
              <a:t>Az egyházi szláv, orosz népi és európai nyelvi elemek keveredése.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924" y="750090"/>
            <a:ext cx="8534152" cy="610791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Az  egyházi szláv nyelv  használatának normái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Az élő  beszéd  formáinak integrálása az irodalmi nyelvbe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Az irodalmi műfajokat az egyházi szláv  és az eredeti orosz elemek keveredésének és kölcsönhatásának az elvei és módszerei határozzák.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400" dirty="0" smtClean="0">
                <a:solidFill>
                  <a:schemeClr val="tx2"/>
                </a:solidFill>
              </a:rPr>
              <a:t>Az irodalmi nyelv forrásai:</a:t>
            </a:r>
          </a:p>
          <a:p>
            <a:pPr marL="831850" indent="-4572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17550" algn="l"/>
              </a:tabLst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Régies egyház-nyelvi szavak és fordulatok</a:t>
            </a:r>
          </a:p>
          <a:p>
            <a:pPr marL="831850" indent="-4572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17550" algn="l"/>
              </a:tabLst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A művelt emberek </a:t>
            </a:r>
            <a:r>
              <a:rPr lang="hu-HU" sz="2000" dirty="0">
                <a:solidFill>
                  <a:schemeClr val="tx2"/>
                </a:solidFill>
              </a:rPr>
              <a:t>által használatos egyház-nyelvi szavak és </a:t>
            </a:r>
            <a:r>
              <a:rPr lang="hu-HU" sz="2000" dirty="0" smtClean="0">
                <a:solidFill>
                  <a:schemeClr val="tx2"/>
                </a:solidFill>
              </a:rPr>
              <a:t>fordulatok</a:t>
            </a:r>
          </a:p>
          <a:p>
            <a:pPr marL="831850" indent="-4572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17550" algn="l"/>
              </a:tabLst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Az ószláv és az orosz nyelv közös szókincse</a:t>
            </a:r>
          </a:p>
          <a:p>
            <a:pPr marL="831850" indent="-4572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17550" algn="l"/>
              </a:tabLst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A művelt réteg beszédnyelvének eszközei</a:t>
            </a:r>
          </a:p>
          <a:p>
            <a:pPr marL="831850" indent="-45720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17550" algn="l"/>
              </a:tabLst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Népi </a:t>
            </a:r>
            <a:r>
              <a:rPr lang="hu-HU" sz="2000" dirty="0">
                <a:solidFill>
                  <a:schemeClr val="tx2"/>
                </a:solidFill>
              </a:rPr>
              <a:t>nyelvi szavak és </a:t>
            </a:r>
            <a:r>
              <a:rPr lang="hu-HU" sz="2000" dirty="0" smtClean="0">
                <a:solidFill>
                  <a:schemeClr val="tx2"/>
                </a:solidFill>
              </a:rPr>
              <a:t>fordulatok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tabLst>
                <a:tab pos="717550" algn="l"/>
              </a:tabLst>
              <a:defRPr/>
            </a:pPr>
            <a:r>
              <a:rPr lang="hu-HU" sz="2400" dirty="0" smtClean="0"/>
              <a:t>A </a:t>
            </a:r>
            <a:r>
              <a:rPr lang="hu-HU" sz="2400" dirty="0"/>
              <a:t>három </a:t>
            </a:r>
            <a:r>
              <a:rPr lang="hu-HU" sz="2400" dirty="0" smtClean="0"/>
              <a:t>stílus jellemzői:</a:t>
            </a:r>
          </a:p>
          <a:p>
            <a:pPr marL="1081088"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sz="2000" dirty="0"/>
              <a:t>Magasztos stílus = 2, 3</a:t>
            </a:r>
            <a:endParaRPr lang="en-US" sz="2000" dirty="0"/>
          </a:p>
          <a:p>
            <a:pPr marL="1081088"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sz="2000" dirty="0"/>
              <a:t>Középstílus = 3, 4, </a:t>
            </a:r>
            <a:r>
              <a:rPr lang="hu-HU" sz="1400" dirty="0"/>
              <a:t>5, 2</a:t>
            </a:r>
            <a:endParaRPr lang="en-US" sz="1400" dirty="0"/>
          </a:p>
          <a:p>
            <a:pPr marL="1081088"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u-HU" sz="2000" dirty="0"/>
              <a:t>Alacsony stílus = 4, 5</a:t>
            </a:r>
            <a:endParaRPr lang="en-US" sz="2000" dirty="0"/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hu-HU" sz="2400" dirty="0" smtClean="0">
                <a:solidFill>
                  <a:schemeClr val="tx2"/>
                </a:solidFill>
              </a:rPr>
              <a:t> A Lomonoszovi reform jelentősége: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A  nyelvi evolúció folytonosságának szellemében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A régi és az új harmonikus egyeztetése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Hiányosságai: „németes” szintakszis, a közepes stílus kidolgozatlansága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50176" cy="648072"/>
          </a:xfrm>
        </p:spPr>
        <p:txBody>
          <a:bodyPr/>
          <a:lstStyle/>
          <a:p>
            <a:r>
              <a:rPr lang="hu-HU" sz="2800" b="1" dirty="0"/>
              <a:t>Lomonoszov nyelvi normái – a három stílus teóriája</a:t>
            </a:r>
            <a:r>
              <a:rPr lang="ru-RU" sz="2800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68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1540" y="548680"/>
            <a:ext cx="8280920" cy="576064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400"/>
              </a:spcAft>
              <a:buFontTx/>
              <a:buNone/>
              <a:defRPr/>
            </a:pPr>
            <a:r>
              <a:rPr lang="hu-HU" sz="2400" dirty="0" smtClean="0">
                <a:solidFill>
                  <a:schemeClr val="tx2"/>
                </a:solidFill>
              </a:rPr>
              <a:t>Szumarokov „korrekciói”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hu-HU" sz="2000" dirty="0" smtClean="0">
                <a:solidFill>
                  <a:schemeClr val="tx2"/>
                </a:solidFill>
              </a:rPr>
              <a:t>A mindennapi értelmiségi írott és beszélt nyelv használata az irodalomban.</a:t>
            </a:r>
          </a:p>
          <a:p>
            <a:pPr marL="0" indent="-360000" eaLnBrk="1" hangingPunct="1">
              <a:spcBef>
                <a:spcPts val="0"/>
              </a:spcBef>
              <a:spcAft>
                <a:spcPts val="400"/>
              </a:spcAft>
              <a:buFontTx/>
              <a:buNone/>
              <a:defRPr/>
            </a:pPr>
            <a:r>
              <a:rPr lang="hu-HU" sz="2400" dirty="0" smtClean="0"/>
              <a:t>Karamzin </a:t>
            </a:r>
            <a:r>
              <a:rPr lang="en-US" sz="2400" dirty="0" smtClean="0"/>
              <a:t> </a:t>
            </a:r>
            <a:r>
              <a:rPr lang="hu-HU" sz="2400" dirty="0" smtClean="0"/>
              <a:t>nyelvkoncepciója:</a:t>
            </a:r>
          </a:p>
          <a:p>
            <a:pPr marL="358775" indent="-358775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hu-HU" sz="2400" dirty="0" smtClean="0"/>
              <a:t> </a:t>
            </a:r>
            <a:r>
              <a:rPr lang="hu-HU" sz="2000" dirty="0" smtClean="0"/>
              <a:t>az írott és a beszélt nyelv egységesítése:</a:t>
            </a:r>
            <a:br>
              <a:rPr lang="hu-HU" sz="2000" dirty="0" smtClean="0"/>
            </a:br>
            <a:r>
              <a:rPr lang="hu-HU" sz="2000" dirty="0" smtClean="0">
                <a:sym typeface="Wingdings"/>
              </a:rPr>
              <a:t> </a:t>
            </a:r>
            <a:r>
              <a:rPr lang="hu-HU" sz="2000" dirty="0" smtClean="0">
                <a:sym typeface="Wingdings" pitchFamily="2" charset="2"/>
              </a:rPr>
              <a:t>a nyelv  mint az embereket / népet összetartó erő,</a:t>
            </a:r>
            <a:br>
              <a:rPr lang="hu-HU" sz="2000" dirty="0" smtClean="0">
                <a:sym typeface="Wingdings" pitchFamily="2" charset="2"/>
              </a:rPr>
            </a:br>
            <a:r>
              <a:rPr lang="hu-HU" sz="2000" dirty="0" smtClean="0">
                <a:sym typeface="Wingdings"/>
              </a:rPr>
              <a:t></a:t>
            </a:r>
            <a:r>
              <a:rPr lang="hu-HU" sz="2000" dirty="0" smtClean="0">
                <a:sym typeface="Wingdings" pitchFamily="2" charset="2"/>
              </a:rPr>
              <a:t> visszaállítja az egyén és a nép elveszett egységét,</a:t>
            </a:r>
          </a:p>
          <a:p>
            <a:pPr marL="358775" indent="-358775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hu-HU" sz="2000" dirty="0" smtClean="0"/>
              <a:t>a kor művelt társadalmára jellemző „kétnyelvűség”</a:t>
            </a:r>
            <a:br>
              <a:rPr lang="hu-HU" sz="2000" dirty="0" smtClean="0"/>
            </a:br>
            <a:r>
              <a:rPr lang="hu-HU" sz="2000" dirty="0" smtClean="0"/>
              <a:t> (írott / társalgási nyelv, orosz / francia nyelv) feloldása</a:t>
            </a:r>
            <a:br>
              <a:rPr lang="hu-HU" sz="2000" dirty="0" smtClean="0"/>
            </a:br>
            <a:r>
              <a:rPr lang="hu-HU" sz="2000" dirty="0" smtClean="0"/>
              <a:t>a nemzeti nyelvi sajátosságok és az európai kulturális nyelvi/irodalmi átvételek összehangolásának és egyesítésének formájában.</a:t>
            </a:r>
          </a:p>
          <a:p>
            <a:pPr marL="358775" indent="-358775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hu-HU" sz="2000" dirty="0" smtClean="0">
                <a:sym typeface="Wingdings"/>
              </a:rPr>
              <a:t></a:t>
            </a:r>
            <a:r>
              <a:rPr lang="hu-HU" sz="2000" dirty="0" smtClean="0"/>
              <a:t> vita a „régi és az új stílusról”</a:t>
            </a:r>
            <a:br>
              <a:rPr lang="hu-HU" sz="2000" dirty="0" smtClean="0"/>
            </a:br>
            <a:r>
              <a:rPr lang="ru-RU" sz="2000" dirty="0" smtClean="0">
                <a:solidFill>
                  <a:srgbClr val="0070C0"/>
                </a:solidFill>
              </a:rPr>
              <a:t>Н. М. Карамзин,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Отчего в России мало авторских талантов? </a:t>
            </a:r>
            <a:r>
              <a:rPr lang="ru-RU" sz="2000" dirty="0" smtClean="0">
                <a:solidFill>
                  <a:srgbClr val="0070C0"/>
                </a:solidFill>
              </a:rPr>
              <a:t>(1802)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А. С. Шишков,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i="1" dirty="0" smtClean="0">
                <a:solidFill>
                  <a:srgbClr val="0070C0"/>
                </a:solidFill>
              </a:rPr>
              <a:t>Рассуждение о старом и новом стиле</a:t>
            </a:r>
            <a:r>
              <a:rPr lang="ru-RU" sz="2000" dirty="0" smtClean="0">
                <a:solidFill>
                  <a:srgbClr val="0070C0"/>
                </a:solidFill>
              </a:rPr>
              <a:t> (1803)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duotone>
              <a:prstClr val="black"/>
              <a:srgbClr val="D9C3A5">
                <a:tint val="50000"/>
                <a:satMod val="180000"/>
              </a:srgbClr>
            </a:duotone>
            <a:lum bright="10000" contrast="10000"/>
          </a:blip>
          <a:srcRect/>
          <a:stretch>
            <a:fillRect r="-1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518" y="116632"/>
            <a:ext cx="7756929" cy="2088232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buFontTx/>
              <a:buNone/>
              <a:defRPr/>
            </a:pPr>
            <a:r>
              <a:rPr lang="hu-H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FBA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18. – 19. századforduló</a:t>
            </a:r>
            <a:br>
              <a:rPr lang="hu-H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FBA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</a:br>
            <a:r>
              <a:rPr lang="hu-HU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FBA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orosz </a:t>
            </a:r>
            <a:r>
              <a:rPr lang="hu-HU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FBAA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/>
              </a:rPr>
              <a:t>irodalma</a:t>
            </a:r>
            <a:endParaRPr lang="en-US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CFBAA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941168"/>
            <a:ext cx="7704855" cy="1656184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>
              <a:buFontTx/>
              <a:buNone/>
              <a:defRPr/>
            </a:pPr>
            <a:r>
              <a:rPr lang="hu-HU" sz="5400" b="1" dirty="0" smtClean="0">
                <a:ln>
                  <a:solidFill>
                    <a:srgbClr val="5A5800"/>
                  </a:solidFill>
                </a:ln>
                <a:solidFill>
                  <a:srgbClr val="FFCC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Szentimentalizmus </a:t>
            </a:r>
            <a:r>
              <a:rPr lang="hu-HU" sz="5400" b="1" dirty="0">
                <a:ln>
                  <a:solidFill>
                    <a:srgbClr val="5A5800"/>
                  </a:solidFill>
                </a:ln>
                <a:solidFill>
                  <a:srgbClr val="FFCC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és karamzinizmus</a:t>
            </a:r>
            <a:r>
              <a:rPr lang="ru-RU" sz="5400" b="1" dirty="0">
                <a:ln>
                  <a:solidFill>
                    <a:srgbClr val="5A5800"/>
                  </a:solidFill>
                </a:ln>
                <a:solidFill>
                  <a:srgbClr val="FFCC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hu-HU" sz="5400" b="1" dirty="0">
                <a:ln>
                  <a:solidFill>
                    <a:srgbClr val="5A5800"/>
                  </a:solidFill>
                </a:ln>
                <a:solidFill>
                  <a:srgbClr val="FFCC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(1790</a:t>
            </a:r>
            <a:r>
              <a:rPr lang="hu-HU" sz="5400" b="1" dirty="0">
                <a:ln>
                  <a:solidFill>
                    <a:srgbClr val="5A5800"/>
                  </a:solidFill>
                </a:ln>
                <a:solidFill>
                  <a:srgbClr val="FFCC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cs typeface="Times New Roman" pitchFamily="18" charset="0"/>
              </a:rPr>
              <a:t>–</a:t>
            </a:r>
            <a:r>
              <a:rPr lang="hu-HU" sz="5400" b="1" dirty="0">
                <a:ln>
                  <a:solidFill>
                    <a:srgbClr val="5A5800"/>
                  </a:solidFill>
                </a:ln>
                <a:solidFill>
                  <a:srgbClr val="FFCC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1810</a:t>
            </a:r>
            <a:r>
              <a:rPr lang="hu-HU" sz="5400" b="1" dirty="0" smtClean="0">
                <a:ln>
                  <a:solidFill>
                    <a:srgbClr val="5A5800"/>
                  </a:solidFill>
                </a:ln>
                <a:solidFill>
                  <a:srgbClr val="FFCC99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).</a:t>
            </a:r>
            <a:endParaRPr lang="en-US" sz="5400" b="1" dirty="0">
              <a:ln>
                <a:solidFill>
                  <a:srgbClr val="5A5800"/>
                </a:solidFill>
              </a:ln>
              <a:solidFill>
                <a:srgbClr val="FFCC99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15889"/>
            <a:ext cx="8715375" cy="936848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Szentimentalizmus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ru-RU" sz="2800" b="1" dirty="0" smtClean="0">
                <a:solidFill>
                  <a:srgbClr val="3E71B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Сентиментализм</a:t>
            </a:r>
            <a:endParaRPr lang="en-US" sz="2800" b="1" dirty="0" smtClean="0">
              <a:solidFill>
                <a:srgbClr val="3E71B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28750"/>
            <a:ext cx="8247063" cy="4643438"/>
          </a:xfrm>
        </p:spPr>
        <p:txBody>
          <a:bodyPr/>
          <a:lstStyle/>
          <a:p>
            <a:pPr marL="360000" indent="-360000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hu-HU" sz="2400" dirty="0" smtClean="0"/>
              <a:t>A szentimentalizmusban</a:t>
            </a:r>
            <a:r>
              <a:rPr lang="hu-HU" sz="2000" dirty="0" smtClean="0"/>
              <a:t> (A. Radiscsev, Ny. Karamzin) és</a:t>
            </a:r>
            <a:br>
              <a:rPr lang="hu-HU" sz="2000" dirty="0" smtClean="0"/>
            </a:br>
            <a:r>
              <a:rPr lang="hu-HU" sz="2400" dirty="0" smtClean="0"/>
              <a:t>a megújuló klasszicizmusban </a:t>
            </a:r>
            <a:r>
              <a:rPr lang="hu-HU" sz="2000" dirty="0" smtClean="0"/>
              <a:t>(G. Gyerzsavin):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 smtClean="0"/>
              <a:t>kialakul az egyén és a nép (társadalom, közösség) elkülönülésének / szembenállásának a tudata,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hu-HU" sz="2000" dirty="0" smtClean="0"/>
              <a:t>A középpontban – az ember belső világa és a külvilággal (néppel, természettel és kultúrával, saját</a:t>
            </a:r>
            <a:r>
              <a:rPr lang="ru-RU" sz="2000" dirty="0" smtClean="0"/>
              <a:t> </a:t>
            </a:r>
            <a:r>
              <a:rPr lang="hu-HU" sz="2000" dirty="0" smtClean="0"/>
              <a:t>sorsával) való bonyolult  viszonya</a:t>
            </a:r>
            <a:r>
              <a:rPr lang="hu-HU" sz="2000" dirty="0" smtClean="0">
                <a:sym typeface="Wingdings" pitchFamily="2" charset="2"/>
              </a:rPr>
              <a:t></a:t>
            </a:r>
          </a:p>
          <a:p>
            <a:pPr marL="609600" indent="-609600" eaLnBrk="1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400" dirty="0" smtClean="0">
                <a:sym typeface="Wingdings" pitchFamily="2" charset="2"/>
              </a:rPr>
              <a:t>Az irodalomban: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2000" dirty="0" smtClean="0"/>
              <a:t>A „lírai hős” fenoménja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2000" dirty="0" smtClean="0"/>
              <a:t>Felbomlik a régi (klasszicista hierarchikus) műfajrendszer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hu-HU" sz="2000" dirty="0" smtClean="0"/>
              <a:t>Egy uralkodó irodalmi irányzat helyett több irodalmi irányzat egymás mellettisége és ezek keveredése</a:t>
            </a:r>
            <a:endParaRPr lang="ru-RU" sz="2000" dirty="0" smtClean="0"/>
          </a:p>
          <a:p>
            <a:pPr marL="360000" indent="-3600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hu-HU" sz="2000" dirty="0" smtClean="0"/>
              <a:t>Bizonytalan a „határ” líra és próza, irodalom és valóság között</a:t>
            </a:r>
          </a:p>
          <a:p>
            <a:pPr marL="360000" indent="-360000" eaLnBrk="1" hangingPunct="1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hu-HU" sz="2000" dirty="0" smtClean="0"/>
              <a:t>A Karamzini </a:t>
            </a:r>
            <a:r>
              <a:rPr lang="en-US" sz="2000" dirty="0" smtClean="0"/>
              <a:t> </a:t>
            </a:r>
            <a:r>
              <a:rPr lang="hu-HU" sz="2000" dirty="0" smtClean="0"/>
              <a:t>nyelvkoncepció irodalmi / műfaji vonatkozásai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2875"/>
            <a:ext cx="8858250" cy="6572250"/>
          </a:xfrm>
        </p:spPr>
        <p:txBody>
          <a:bodyPr/>
          <a:lstStyle/>
          <a:p>
            <a:pPr algn="ctr" eaLnBrk="1" hangingPunct="1">
              <a:spcBef>
                <a:spcPts val="100"/>
              </a:spcBef>
              <a:buFontTx/>
              <a:buNone/>
              <a:defRPr/>
            </a:pPr>
            <a:r>
              <a:rPr lang="hu-HU" sz="2800" b="1" dirty="0" smtClean="0">
                <a:latin typeface="+mj-lt"/>
              </a:rPr>
              <a:t>Ny. Karamzin</a:t>
            </a:r>
            <a:endParaRPr lang="en-US" sz="2800" b="1" dirty="0" smtClean="0">
              <a:latin typeface="+mj-lt"/>
            </a:endParaRPr>
          </a:p>
          <a:p>
            <a:pPr algn="ctr" eaLnBrk="1" hangingPunct="1">
              <a:spcBef>
                <a:spcPts val="100"/>
              </a:spcBef>
              <a:buFontTx/>
              <a:buNone/>
              <a:defRPr/>
            </a:pPr>
            <a:r>
              <a:rPr lang="hu-HU" sz="2800" b="1" i="1" dirty="0" smtClean="0">
                <a:latin typeface="+mj-lt"/>
              </a:rPr>
              <a:t>Szegény Liza</a:t>
            </a:r>
            <a:r>
              <a:rPr lang="hu-HU" sz="2800" b="1" dirty="0" smtClean="0">
                <a:latin typeface="+mj-lt"/>
              </a:rPr>
              <a:t> (1792)</a:t>
            </a:r>
            <a:endParaRPr lang="en-US" sz="2800" b="1" dirty="0" smtClean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en-US" sz="3600" b="1" dirty="0" smtClean="0">
              <a:latin typeface="Times New Roman" pitchFamily="18" charset="0"/>
            </a:endParaRPr>
          </a:p>
          <a:p>
            <a:pPr marL="2146300" eaLnBrk="1" hangingPunct="1">
              <a:buFont typeface="Wingdings" pitchFamily="2" charset="2"/>
              <a:buChar char="Ø"/>
              <a:defRPr/>
            </a:pPr>
            <a:r>
              <a:rPr lang="hu-HU" sz="2000" dirty="0" smtClean="0"/>
              <a:t>Az elbeszélés szubjektuma</a:t>
            </a:r>
          </a:p>
          <a:p>
            <a:pPr marL="2146300" eaLnBrk="1" hangingPunct="1">
              <a:buFont typeface="Wingdings" pitchFamily="2" charset="2"/>
              <a:buChar char="Ø"/>
              <a:defRPr/>
            </a:pPr>
            <a:r>
              <a:rPr lang="hu-HU" sz="2000" dirty="0" smtClean="0"/>
              <a:t>Liza típussá válásának narratív eszközei</a:t>
            </a:r>
            <a:br>
              <a:rPr lang="hu-HU" sz="2000" dirty="0" smtClean="0"/>
            </a:br>
            <a:r>
              <a:rPr lang="hu-HU" sz="2000" dirty="0" smtClean="0"/>
              <a:t>(„történelem / természet” kronotoposz)</a:t>
            </a:r>
          </a:p>
          <a:p>
            <a:pPr marL="2146300" eaLnBrk="1" hangingPunct="1">
              <a:spcBef>
                <a:spcPct val="15000"/>
              </a:spcBef>
              <a:spcAft>
                <a:spcPct val="75000"/>
              </a:spcAft>
              <a:buFont typeface="Wingdings" pitchFamily="2" charset="2"/>
              <a:buChar char="Ø"/>
              <a:defRPr/>
            </a:pPr>
            <a:r>
              <a:rPr lang="hu-HU" sz="2000" dirty="0" smtClean="0"/>
              <a:t>Az elbeszélés idősíkjai.</a:t>
            </a:r>
            <a:endParaRPr lang="en-US" sz="2000" dirty="0" smtClean="0"/>
          </a:p>
        </p:txBody>
      </p:sp>
      <p:pic>
        <p:nvPicPr>
          <p:cNvPr id="15363" name="Picture 4" descr="07 Bednaja Li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380" y="116633"/>
            <a:ext cx="206027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06 Karamzin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33"/>
            <a:ext cx="2195736" cy="244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40" y="3347239"/>
            <a:ext cx="4998320" cy="336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7"/>
          <p:cNvSpPr>
            <a:spLocks noGrp="1"/>
          </p:cNvSpPr>
          <p:nvPr>
            <p:ph idx="1"/>
          </p:nvPr>
        </p:nvSpPr>
        <p:spPr>
          <a:xfrm>
            <a:off x="1458316" y="1196752"/>
            <a:ext cx="7290273" cy="4680520"/>
          </a:xfrm>
        </p:spPr>
        <p:txBody>
          <a:bodyPr/>
          <a:lstStyle/>
          <a:p>
            <a:pPr>
              <a:buNone/>
            </a:pPr>
            <a:r>
              <a:rPr lang="ru-RU" sz="1400" u="sng" dirty="0">
                <a:hlinkClick r:id="rId3"/>
              </a:rPr>
              <a:t>http://art-portal.tilda.ws/page2099798.html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hu-HU" sz="1400" dirty="0" smtClean="0"/>
              <a:t>A. Alekszejev, A. Venecianov festőművész  Pétervári stúdiója. </a:t>
            </a:r>
            <a:r>
              <a:rPr lang="ru-RU" sz="1400" dirty="0" smtClean="0"/>
              <a:t>1827.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hu-HU" sz="1400" u="sng" dirty="0">
                <a:hlinkClick r:id="rId4"/>
              </a:rPr>
              <a:t>http://</a:t>
            </a:r>
            <a:r>
              <a:rPr lang="hu-HU" sz="1400" u="sng" dirty="0" smtClean="0">
                <a:hlinkClick r:id="rId4"/>
              </a:rPr>
              <a:t>pushkin.niv.ru/pushkin/mesta/stavropol.htm</a:t>
            </a:r>
            <a:r>
              <a:rPr lang="en-US" sz="1400" u="sng" dirty="0" smtClean="0"/>
              <a:t/>
            </a:r>
            <a:br>
              <a:rPr lang="en-US" sz="1400" u="sng" dirty="0" smtClean="0"/>
            </a:br>
            <a:r>
              <a:rPr lang="hu-HU" sz="1400" dirty="0" smtClean="0"/>
              <a:t>N. Karamzin fiatalkori portréja. Ismeretlen művész, miniatűr</a:t>
            </a:r>
          </a:p>
          <a:p>
            <a:pPr>
              <a:buNone/>
            </a:pPr>
            <a:endParaRPr lang="hu-HU" sz="1400" dirty="0"/>
          </a:p>
          <a:p>
            <a:pPr>
              <a:buNone/>
            </a:pPr>
            <a:endParaRPr lang="hu-HU" sz="1400" dirty="0" smtClean="0"/>
          </a:p>
          <a:p>
            <a:pPr>
              <a:buNone/>
            </a:pPr>
            <a:r>
              <a:rPr lang="hu-HU" sz="1400" u="sng" dirty="0">
                <a:hlinkClick r:id="rId5"/>
              </a:rPr>
              <a:t>http://</a:t>
            </a:r>
            <a:r>
              <a:rPr lang="hu-HU" sz="1400" u="sng" dirty="0" smtClean="0">
                <a:hlinkClick r:id="rId5"/>
              </a:rPr>
              <a:t>nearyou.ru/kiprensk/27liza.html</a:t>
            </a:r>
            <a:r>
              <a:rPr lang="hu-HU" sz="1400" u="sng" dirty="0" smtClean="0"/>
              <a:t/>
            </a:r>
            <a:br>
              <a:rPr lang="hu-HU" sz="1400" u="sng" dirty="0" smtClean="0"/>
            </a:br>
            <a:r>
              <a:rPr lang="hu-HU" sz="1400" dirty="0" smtClean="0"/>
              <a:t>O. Kiprenszkij, „Szegény Lisa”. N. Karamzin elbeszélése alapján (1827).	</a:t>
            </a:r>
            <a:br>
              <a:rPr lang="hu-HU" sz="1400" dirty="0" smtClean="0"/>
            </a:br>
            <a:r>
              <a:rPr lang="hu-HU" sz="1400" dirty="0" smtClean="0"/>
              <a:t>Tretyjakov Galéria.</a:t>
            </a:r>
            <a:br>
              <a:rPr lang="hu-HU" sz="1400" dirty="0" smtClean="0"/>
            </a:br>
            <a:endParaRPr lang="hu-HU" sz="1400" dirty="0" smtClean="0"/>
          </a:p>
          <a:p>
            <a:pPr>
              <a:buNone/>
            </a:pPr>
            <a:endParaRPr lang="hu-HU" sz="1400" dirty="0" smtClean="0"/>
          </a:p>
          <a:p>
            <a:pPr>
              <a:buNone/>
            </a:pPr>
            <a:endParaRPr lang="hu-HU" sz="1400" dirty="0"/>
          </a:p>
          <a:p>
            <a:pPr>
              <a:buNone/>
            </a:pPr>
            <a:r>
              <a:rPr lang="fr-FR" sz="1400" u="sng" dirty="0">
                <a:hlinkClick r:id="rId6"/>
              </a:rPr>
              <a:t>https</a:t>
            </a:r>
            <a:r>
              <a:rPr lang="ru-RU" sz="1400" u="sng" dirty="0">
                <a:hlinkClick r:id="rId6"/>
              </a:rPr>
              <a:t>://</a:t>
            </a:r>
            <a:r>
              <a:rPr lang="fr-FR" sz="1400" u="sng" dirty="0">
                <a:hlinkClick r:id="rId6"/>
              </a:rPr>
              <a:t>www</a:t>
            </a:r>
            <a:r>
              <a:rPr lang="ru-RU" sz="1400" u="sng" dirty="0">
                <a:hlinkClick r:id="rId6"/>
              </a:rPr>
              <a:t>.</a:t>
            </a:r>
            <a:r>
              <a:rPr lang="fr-FR" sz="1400" u="sng" dirty="0">
                <a:hlinkClick r:id="rId6"/>
              </a:rPr>
              <a:t>culture</a:t>
            </a:r>
            <a:r>
              <a:rPr lang="ru-RU" sz="1400" u="sng" dirty="0">
                <a:hlinkClick r:id="rId6"/>
              </a:rPr>
              <a:t>.</a:t>
            </a:r>
            <a:r>
              <a:rPr lang="fr-FR" sz="1400" u="sng" dirty="0">
                <a:hlinkClick r:id="rId6"/>
              </a:rPr>
              <a:t>ru</a:t>
            </a:r>
            <a:r>
              <a:rPr lang="ru-RU" sz="1400" u="sng" dirty="0">
                <a:hlinkClick r:id="rId6"/>
              </a:rPr>
              <a:t>/</a:t>
            </a:r>
            <a:r>
              <a:rPr lang="fr-FR" sz="1400" u="sng" dirty="0">
                <a:hlinkClick r:id="rId6"/>
              </a:rPr>
              <a:t>storage</a:t>
            </a:r>
            <a:r>
              <a:rPr lang="ru-RU" sz="1400" u="sng" dirty="0">
                <a:hlinkClick r:id="rId6"/>
              </a:rPr>
              <a:t>/</a:t>
            </a:r>
            <a:r>
              <a:rPr lang="fr-FR" sz="1400" u="sng" dirty="0">
                <a:hlinkClick r:id="rId6"/>
              </a:rPr>
              <a:t>images</a:t>
            </a:r>
            <a:r>
              <a:rPr lang="ru-RU" sz="1400" u="sng" dirty="0">
                <a:hlinkClick r:id="rId6"/>
              </a:rPr>
              <a:t>/2</a:t>
            </a:r>
            <a:r>
              <a:rPr lang="fr-FR" sz="1400" u="sng" dirty="0">
                <a:hlinkClick r:id="rId6"/>
              </a:rPr>
              <a:t>c</a:t>
            </a:r>
            <a:r>
              <a:rPr lang="ru-RU" sz="1400" u="sng" dirty="0">
                <a:hlinkClick r:id="rId6"/>
              </a:rPr>
              <a:t>8</a:t>
            </a:r>
            <a:r>
              <a:rPr lang="fr-FR" sz="1400" u="sng" dirty="0">
                <a:hlinkClick r:id="rId6"/>
              </a:rPr>
              <a:t>b</a:t>
            </a:r>
            <a:r>
              <a:rPr lang="ru-RU" sz="1400" u="sng" dirty="0">
                <a:hlinkClick r:id="rId6"/>
              </a:rPr>
              <a:t>2828</a:t>
            </a:r>
            <a:r>
              <a:rPr lang="fr-FR" sz="1400" u="sng" dirty="0">
                <a:hlinkClick r:id="rId6"/>
              </a:rPr>
              <a:t>a</a:t>
            </a:r>
            <a:r>
              <a:rPr lang="ru-RU" sz="1400" u="sng" dirty="0">
                <a:hlinkClick r:id="rId6"/>
              </a:rPr>
              <a:t>1</a:t>
            </a:r>
            <a:r>
              <a:rPr lang="fr-FR" sz="1400" u="sng" dirty="0">
                <a:hlinkClick r:id="rId6"/>
              </a:rPr>
              <a:t>f</a:t>
            </a:r>
            <a:r>
              <a:rPr lang="ru-RU" sz="1400" u="sng" dirty="0">
                <a:hlinkClick r:id="rId6"/>
              </a:rPr>
              <a:t>29786</a:t>
            </a:r>
            <a:r>
              <a:rPr lang="fr-FR" sz="1400" u="sng" dirty="0">
                <a:hlinkClick r:id="rId6"/>
              </a:rPr>
              <a:t>d</a:t>
            </a:r>
            <a:r>
              <a:rPr lang="ru-RU" sz="1400" u="sng" dirty="0">
                <a:hlinkClick r:id="rId6"/>
              </a:rPr>
              <a:t>629</a:t>
            </a:r>
            <a:r>
              <a:rPr lang="fr-FR" sz="1400" u="sng" dirty="0" err="1">
                <a:hlinkClick r:id="rId6"/>
              </a:rPr>
              <a:t>eca</a:t>
            </a:r>
            <a:r>
              <a:rPr lang="ru-RU" sz="1400" u="sng" dirty="0">
                <a:hlinkClick r:id="rId6"/>
              </a:rPr>
              <a:t>20</a:t>
            </a:r>
            <a:r>
              <a:rPr lang="fr-FR" sz="1400" u="sng" dirty="0">
                <a:hlinkClick r:id="rId6"/>
              </a:rPr>
              <a:t>e</a:t>
            </a:r>
            <a:r>
              <a:rPr lang="ru-RU" sz="1400" u="sng" dirty="0">
                <a:hlinkClick r:id="rId6"/>
              </a:rPr>
              <a:t>54845</a:t>
            </a:r>
            <a:r>
              <a:rPr lang="fr-FR" sz="1400" u="sng" dirty="0">
                <a:hlinkClick r:id="rId6"/>
              </a:rPr>
              <a:t>a</a:t>
            </a:r>
            <a:r>
              <a:rPr lang="ru-RU" sz="1400" u="sng" dirty="0">
                <a:hlinkClick r:id="rId6"/>
              </a:rPr>
              <a:t>/97</a:t>
            </a:r>
            <a:r>
              <a:rPr lang="fr-FR" sz="1400" u="sng" dirty="0" err="1">
                <a:hlinkClick r:id="rId6"/>
              </a:rPr>
              <a:t>beef</a:t>
            </a:r>
            <a:r>
              <a:rPr lang="ru-RU" sz="1400" u="sng" dirty="0">
                <a:hlinkClick r:id="rId6"/>
              </a:rPr>
              <a:t>6</a:t>
            </a:r>
            <a:r>
              <a:rPr lang="fr-FR" sz="1400" u="sng" dirty="0">
                <a:hlinkClick r:id="rId6"/>
              </a:rPr>
              <a:t>a</a:t>
            </a:r>
            <a:r>
              <a:rPr lang="ru-RU" sz="1400" u="sng" dirty="0">
                <a:hlinkClick r:id="rId6"/>
              </a:rPr>
              <a:t>8</a:t>
            </a:r>
            <a:r>
              <a:rPr lang="fr-FR" sz="1400" u="sng" dirty="0" err="1">
                <a:hlinkClick r:id="rId6"/>
              </a:rPr>
              <a:t>cbfa</a:t>
            </a:r>
            <a:r>
              <a:rPr lang="ru-RU" sz="1400" u="sng" dirty="0">
                <a:hlinkClick r:id="rId6"/>
              </a:rPr>
              <a:t>94</a:t>
            </a:r>
            <a:r>
              <a:rPr lang="fr-FR" sz="1400" u="sng" dirty="0">
                <a:hlinkClick r:id="rId6"/>
              </a:rPr>
              <a:t>a</a:t>
            </a:r>
            <a:r>
              <a:rPr lang="ru-RU" sz="1400" u="sng" dirty="0">
                <a:hlinkClick r:id="rId6"/>
              </a:rPr>
              <a:t>85</a:t>
            </a:r>
            <a:r>
              <a:rPr lang="fr-FR" sz="1400" u="sng" dirty="0">
                <a:hlinkClick r:id="rId6"/>
              </a:rPr>
              <a:t>ccc</a:t>
            </a:r>
            <a:r>
              <a:rPr lang="ru-RU" sz="1400" u="sng" dirty="0">
                <a:hlinkClick r:id="rId6"/>
              </a:rPr>
              <a:t>6</a:t>
            </a:r>
            <a:r>
              <a:rPr lang="fr-FR" sz="1400" u="sng" dirty="0">
                <a:hlinkClick r:id="rId6"/>
              </a:rPr>
              <a:t>e</a:t>
            </a:r>
            <a:r>
              <a:rPr lang="ru-RU" sz="1400" u="sng" dirty="0">
                <a:hlinkClick r:id="rId6"/>
              </a:rPr>
              <a:t>5</a:t>
            </a:r>
            <a:r>
              <a:rPr lang="fr-FR" sz="1400" u="sng" dirty="0" err="1">
                <a:hlinkClick r:id="rId6"/>
              </a:rPr>
              <a:t>bb</a:t>
            </a:r>
            <a:r>
              <a:rPr lang="ru-RU" sz="1400" u="sng" dirty="0">
                <a:hlinkClick r:id="rId6"/>
              </a:rPr>
              <a:t>37</a:t>
            </a:r>
            <a:r>
              <a:rPr lang="fr-FR" sz="1400" u="sng" dirty="0">
                <a:hlinkClick r:id="rId6"/>
              </a:rPr>
              <a:t>c</a:t>
            </a:r>
            <a:r>
              <a:rPr lang="ru-RU" sz="1400" u="sng" dirty="0">
                <a:hlinkClick r:id="rId6"/>
              </a:rPr>
              <a:t>6</a:t>
            </a:r>
            <a:r>
              <a:rPr lang="fr-FR" sz="1400" u="sng" dirty="0">
                <a:hlinkClick r:id="rId6"/>
              </a:rPr>
              <a:t>de</a:t>
            </a:r>
            <a:r>
              <a:rPr lang="ru-RU" sz="1400" u="sng" dirty="0">
                <a:hlinkClick r:id="rId6"/>
              </a:rPr>
              <a:t>.</a:t>
            </a:r>
            <a:r>
              <a:rPr lang="fr-FR" sz="1400" u="sng" dirty="0" err="1" smtClean="0">
                <a:hlinkClick r:id="rId6"/>
              </a:rPr>
              <a:t>jpg</a:t>
            </a:r>
            <a:endParaRPr lang="en-US" sz="1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676" y="0"/>
            <a:ext cx="5832648" cy="836712"/>
          </a:xfrm>
        </p:spPr>
        <p:txBody>
          <a:bodyPr/>
          <a:lstStyle/>
          <a:p>
            <a:pPr>
              <a:defRPr/>
            </a:pPr>
            <a:r>
              <a:rPr lang="hu-HU" sz="2800" b="1" dirty="0">
                <a:latin typeface="Georgia" pitchFamily="18" charset="0"/>
              </a:rPr>
              <a:t>Képek forrásai</a:t>
            </a: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Источники иллюстраций</a:t>
            </a:r>
            <a:endParaRPr lang="en-US" sz="2800" b="1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1440000" cy="1004063"/>
          </a:xfrm>
          <a:prstGeom prst="rect">
            <a:avLst/>
          </a:prstGeom>
        </p:spPr>
      </p:pic>
      <p:pic>
        <p:nvPicPr>
          <p:cNvPr id="5" name="Picture 7" descr="06 Karamzin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97" y="1967637"/>
            <a:ext cx="939122" cy="104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07 Bednaja Liz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6150" y="3140968"/>
            <a:ext cx="827369" cy="98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1464"/>
            <a:ext cx="1440000" cy="970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241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Cambria</vt:lpstr>
      <vt:lpstr>Georgia</vt:lpstr>
      <vt:lpstr>Times New Roman</vt:lpstr>
      <vt:lpstr>Wingdings</vt:lpstr>
      <vt:lpstr>3_Default Design</vt:lpstr>
      <vt:lpstr>12_Default Design</vt:lpstr>
      <vt:lpstr>PowerPoint Presentation</vt:lpstr>
      <vt:lpstr>III. Az irodalmi nyelv normarendszerének kialakulása Нормализация литературного языка</vt:lpstr>
      <vt:lpstr>Lomonoszov nyelvi normái – a három stílus teóriája </vt:lpstr>
      <vt:lpstr>PowerPoint Presentation</vt:lpstr>
      <vt:lpstr>PowerPoint Presentation</vt:lpstr>
      <vt:lpstr>Szentimentalizmus Сентиментализм</vt:lpstr>
      <vt:lpstr>PowerPoint Presentation</vt:lpstr>
      <vt:lpstr>Képek forrásai Источники иллюстраций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Tradisional Thinking in Russian Literature 1.</dc:title>
  <dc:creator>Szokolov Denise</dc:creator>
  <cp:lastModifiedBy>Denise Szokolov</cp:lastModifiedBy>
  <cp:revision>356</cp:revision>
  <dcterms:created xsi:type="dcterms:W3CDTF">2007-07-03T09:09:34Z</dcterms:created>
  <dcterms:modified xsi:type="dcterms:W3CDTF">2018-11-19T17:41:38Z</dcterms:modified>
  <cp:category>Lecture Presentation</cp:category>
</cp:coreProperties>
</file>